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7"/>
  </p:notesMasterIdLst>
  <p:sldIdLst>
    <p:sldId id="282" r:id="rId2"/>
    <p:sldId id="283" r:id="rId3"/>
    <p:sldId id="284" r:id="rId4"/>
    <p:sldId id="285" r:id="rId5"/>
    <p:sldId id="286" r:id="rId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600"/>
    <a:srgbClr val="2B2B2B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2"/>
    <p:restoredTop sz="86402" autoAdjust="0"/>
  </p:normalViewPr>
  <p:slideViewPr>
    <p:cSldViewPr snapToGrid="0">
      <p:cViewPr>
        <p:scale>
          <a:sx n="100" d="100"/>
          <a:sy n="100" d="100"/>
        </p:scale>
        <p:origin x="440" y="-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ableStyles" Target="tableStyles.xml"/><Relationship Id="rId2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174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08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250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360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51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35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tiff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 descr="laboratorialogotigo2.png"/>
          <p:cNvPicPr preferRelativeResize="0"/>
          <p:nvPr/>
        </p:nvPicPr>
        <p:blipFill rotWithShape="1">
          <a:blip r:embed="rId3">
            <a:alphaModFix/>
          </a:blip>
          <a:srcRect b="7386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laboratorialogotigo2.png"/>
          <p:cNvPicPr preferRelativeResize="0"/>
          <p:nvPr/>
        </p:nvPicPr>
        <p:blipFill rotWithShape="1">
          <a:blip r:embed="rId3">
            <a:alphaModFix/>
          </a:blip>
          <a:srcRect l="7399" t="25605" r="7409" b="25392"/>
          <a:stretch/>
        </p:blipFill>
        <p:spPr>
          <a:xfrm>
            <a:off x="1171228" y="2779742"/>
            <a:ext cx="6792856" cy="107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ubTitle" idx="1"/>
          </p:nvPr>
        </p:nvSpPr>
        <p:spPr>
          <a:xfrm>
            <a:off x="1371600" y="4135742"/>
            <a:ext cx="6400799" cy="499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ES_tradnl" sz="24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 de Visualización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s-ES_tradnl" sz="2400" dirty="0" smtClean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s-ES_tradnl" sz="24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Lección </a:t>
            </a:r>
            <a:r>
              <a:rPr lang="es-ES_tradnl" sz="24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2.3</a:t>
            </a:r>
            <a:r>
              <a:rPr lang="es-ES_tradnl"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 Metadatos, Fuentes y Diccionario de una fuente de datos.</a:t>
            </a:r>
            <a:endParaRPr lang="es-ES_tradnl"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51952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</a:t>
            </a:r>
            <a:r>
              <a:rPr lang="es-VE" sz="1200" dirty="0" smtClean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2.3</a:t>
            </a: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. Metadatos, Fuentes y Diccionario de una fuente de datos.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53766" y="722230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dirty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¿</a:t>
            </a:r>
            <a:r>
              <a:rPr lang="es-ES_tradnl" sz="36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Que son</a:t>
            </a:r>
            <a:r>
              <a:rPr lang="en-US" sz="36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 los 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metadatos?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20464" y="1608134"/>
            <a:ext cx="4070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“datos acerca de los </a:t>
            </a:r>
            <a:r>
              <a:rPr lang="es-ES_tradnl" sz="2400" dirty="0" smtClean="0"/>
              <a:t>datos”</a:t>
            </a:r>
            <a:r>
              <a:rPr lang="es-ES_tradnl" sz="2400" baseline="30000" dirty="0" smtClean="0"/>
              <a:t>1</a:t>
            </a:r>
            <a:endParaRPr lang="es-ES_tradnl" sz="2400" baseline="30000" dirty="0"/>
          </a:p>
        </p:txBody>
      </p:sp>
      <p:sp>
        <p:nvSpPr>
          <p:cNvPr id="10" name="Rectangle 9"/>
          <p:cNvSpPr/>
          <p:nvPr/>
        </p:nvSpPr>
        <p:spPr>
          <a:xfrm>
            <a:off x="405831" y="6272312"/>
            <a:ext cx="3299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aseline="30000" dirty="0" smtClean="0"/>
              <a:t>1</a:t>
            </a:r>
            <a:r>
              <a:rPr lang="es-ES_tradnl" dirty="0" smtClean="0"/>
              <a:t> https</a:t>
            </a:r>
            <a:r>
              <a:rPr lang="es-ES_tradnl" dirty="0"/>
              <a:t>://</a:t>
            </a:r>
            <a:r>
              <a:rPr lang="es-ES_tradnl" dirty="0" err="1"/>
              <a:t>es.wikipedia.org</a:t>
            </a:r>
            <a:r>
              <a:rPr lang="es-ES_tradnl" dirty="0"/>
              <a:t>/wiki/Metadato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0337" y="2390507"/>
            <a:ext cx="40930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General</a:t>
            </a:r>
            <a:r>
              <a:rPr lang="es-ES_tradnl" sz="1600" b="1" baseline="30000" dirty="0" smtClean="0"/>
              <a:t>2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Descripción: nombre, tema, casos de uso, etc.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Fuente: </a:t>
            </a:r>
            <a:r>
              <a:rPr lang="es-ES" sz="1600" dirty="0" smtClean="0"/>
              <a:t>¿</a:t>
            </a:r>
            <a:r>
              <a:rPr lang="es-ES_tradnl" sz="1600" dirty="0" smtClean="0"/>
              <a:t>De </a:t>
            </a:r>
            <a:r>
              <a:rPr lang="es-ES" sz="1600" dirty="0" smtClean="0"/>
              <a:t>dónde vienen los datos?</a:t>
            </a:r>
            <a:endParaRPr lang="es-ES_tradnl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Diccionario: definición de los atributos o columnas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Formato</a:t>
            </a:r>
            <a:r>
              <a:rPr lang="es-ES" sz="1600" dirty="0" smtClean="0"/>
              <a:t>:</a:t>
            </a:r>
            <a:r>
              <a:rPr lang="es-ES_tradnl" sz="1600" dirty="0" smtClean="0"/>
              <a:t> </a:t>
            </a:r>
            <a:r>
              <a:rPr lang="es-ES_tradnl" sz="1600" dirty="0" err="1" smtClean="0"/>
              <a:t>csv</a:t>
            </a:r>
            <a:r>
              <a:rPr lang="es-ES_tradnl" sz="1600" dirty="0" smtClean="0"/>
              <a:t>, </a:t>
            </a:r>
            <a:r>
              <a:rPr lang="es-ES_tradnl" sz="1600" dirty="0" err="1" smtClean="0"/>
              <a:t>excel</a:t>
            </a:r>
            <a:r>
              <a:rPr lang="es-ES_tradnl" sz="1600" dirty="0" smtClean="0"/>
              <a:t>, </a:t>
            </a:r>
            <a:r>
              <a:rPr lang="es-ES_tradnl" sz="1600" dirty="0" err="1" smtClean="0"/>
              <a:t>xml</a:t>
            </a:r>
            <a:r>
              <a:rPr lang="es-ES_tradnl" sz="1600" dirty="0" smtClean="0"/>
              <a:t>, </a:t>
            </a:r>
            <a:r>
              <a:rPr lang="es-ES_tradnl" sz="1600" dirty="0" err="1" smtClean="0"/>
              <a:t>json</a:t>
            </a:r>
            <a:r>
              <a:rPr lang="es-ES_tradnl" sz="1600" dirty="0" smtClean="0"/>
              <a:t>, </a:t>
            </a:r>
            <a:r>
              <a:rPr lang="es-ES_tradnl" sz="1600" dirty="0" err="1" smtClean="0"/>
              <a:t>zip</a:t>
            </a:r>
            <a:r>
              <a:rPr lang="es-ES_tradnl" sz="1600" dirty="0" smtClean="0"/>
              <a:t>, etc</a:t>
            </a:r>
            <a:r>
              <a:rPr lang="es-ES_tradnl" sz="1600" dirty="0"/>
              <a:t>.</a:t>
            </a:r>
            <a:endParaRPr lang="es-ES_tradnl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Licencia de uso: publico, privado, libre utilización</a:t>
            </a:r>
            <a:r>
              <a:rPr lang="es-ES" sz="1600" dirty="0" smtClean="0"/>
              <a:t>, etc.</a:t>
            </a:r>
          </a:p>
          <a:p>
            <a:pPr marL="285750" indent="-285750">
              <a:buFont typeface="Arial" charset="0"/>
              <a:buChar char="•"/>
            </a:pPr>
            <a:r>
              <a:rPr lang="es-ES" sz="1600" dirty="0" smtClean="0"/>
              <a:t>Administrativos: Fecha de creación, plan de actualizaciones, periodo de tiempo, transformaciones, eventos que afectan los datos, explicación de campos vacíos, numero de registros, etc.</a:t>
            </a:r>
            <a:endParaRPr lang="es-ES_tradnl" sz="1600" dirty="0" smtClean="0"/>
          </a:p>
          <a:p>
            <a:pPr marL="285750" indent="-285750">
              <a:buFont typeface="Arial" charset="0"/>
              <a:buChar char="•"/>
            </a:pPr>
            <a:endParaRPr lang="es-ES_tradnl" sz="1600" dirty="0"/>
          </a:p>
        </p:txBody>
      </p:sp>
      <p:sp>
        <p:nvSpPr>
          <p:cNvPr id="13" name="Rectangle 12"/>
          <p:cNvSpPr/>
          <p:nvPr/>
        </p:nvSpPr>
        <p:spPr>
          <a:xfrm>
            <a:off x="3754620" y="6272312"/>
            <a:ext cx="4847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aseline="30000" dirty="0" smtClean="0"/>
              <a:t>2 </a:t>
            </a:r>
            <a:r>
              <a:rPr lang="es-ES_tradnl" dirty="0" smtClean="0"/>
              <a:t>http</a:t>
            </a:r>
            <a:r>
              <a:rPr lang="es-ES_tradnl" dirty="0"/>
              <a:t>://</a:t>
            </a:r>
            <a:r>
              <a:rPr lang="es-ES_tradnl" dirty="0" err="1"/>
              <a:t>guides.ucf.edu</a:t>
            </a:r>
            <a:r>
              <a:rPr lang="es-ES_tradnl" dirty="0"/>
              <a:t>/</a:t>
            </a:r>
            <a:r>
              <a:rPr lang="es-ES_tradnl" dirty="0" err="1"/>
              <a:t>metadata</a:t>
            </a:r>
            <a:r>
              <a:rPr lang="es-ES_tradnl" dirty="0"/>
              <a:t>/</a:t>
            </a:r>
            <a:r>
              <a:rPr lang="es-ES_tradnl" dirty="0" err="1"/>
              <a:t>datasetmetadata_checklist</a:t>
            </a:r>
            <a:endParaRPr lang="es-ES_tradnl" dirty="0"/>
          </a:p>
        </p:txBody>
      </p:sp>
      <p:sp>
        <p:nvSpPr>
          <p:cNvPr id="34" name="TextBox 33"/>
          <p:cNvSpPr txBox="1"/>
          <p:nvPr/>
        </p:nvSpPr>
        <p:spPr>
          <a:xfrm>
            <a:off x="4555637" y="2390507"/>
            <a:ext cx="4588363" cy="198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/>
              <a:t>Espec</a:t>
            </a:r>
            <a:r>
              <a:rPr lang="es-ES_tradnl" sz="1600" b="1" dirty="0" smtClean="0"/>
              <a:t>ífica: ejemplo encuestas</a:t>
            </a:r>
            <a:r>
              <a:rPr lang="es-ES_tradnl" sz="1600" b="1" baseline="30000" dirty="0" smtClean="0"/>
              <a:t>2</a:t>
            </a:r>
          </a:p>
          <a:p>
            <a:endParaRPr lang="es-ES_tradnl" sz="1600" b="1" baseline="300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Metodolog</a:t>
            </a:r>
            <a:r>
              <a:rPr lang="es-ES_tradnl" sz="1600" dirty="0" smtClean="0"/>
              <a:t>ía de captura de datos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Algoritmos de transformación de los datos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Estrategia de muestreo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Supuestos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600" dirty="0" smtClean="0"/>
              <a:t>Validación</a:t>
            </a:r>
          </a:p>
          <a:p>
            <a:pPr marL="285750" indent="-285750">
              <a:buFont typeface="Arial" charset="0"/>
              <a:buChar char="•"/>
            </a:pP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126915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2.3. Metadatos, Fuentes y Diccionario de una fuente de datos.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53766" y="722230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¿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Para qu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é son las f</a:t>
            </a:r>
            <a:r>
              <a:rPr lang="es-ES_tradnl" sz="3600" b="0" i="0" u="none" strike="noStrike" cap="none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uentes de datos?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5830" y="6139190"/>
            <a:ext cx="7658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http://</a:t>
            </a:r>
            <a:r>
              <a:rPr lang="es-ES_tradnl" dirty="0" err="1"/>
              <a:t>writesite.elearn.usyd.edu.au</a:t>
            </a:r>
            <a:r>
              <a:rPr lang="es-ES_tradnl" dirty="0"/>
              <a:t>/m2/m2u1/m2u1s2/m2u1s2_1b.htm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6" y="2065428"/>
            <a:ext cx="650240" cy="650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2496" y="2122444"/>
            <a:ext cx="1298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Evidencia</a:t>
            </a:r>
            <a:endParaRPr lang="es-ES_tradnl" sz="20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6" y="3120622"/>
            <a:ext cx="650240" cy="6502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92495" y="3179172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Validez</a:t>
            </a:r>
            <a:endParaRPr lang="es-ES_tradnl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2193812" y="4235900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Evitar plagio</a:t>
            </a:r>
            <a:endParaRPr lang="es-ES_tradnl" sz="2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6" y="4061878"/>
            <a:ext cx="650240" cy="6502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563" y="4290160"/>
            <a:ext cx="2353830" cy="12536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863" y="2871610"/>
            <a:ext cx="2331490" cy="1311463"/>
          </a:xfrm>
          <a:prstGeom prst="rect">
            <a:avLst/>
          </a:prstGeom>
        </p:spPr>
      </p:pic>
      <p:sp>
        <p:nvSpPr>
          <p:cNvPr id="384" name="TextBox 383"/>
          <p:cNvSpPr txBox="1"/>
          <p:nvPr/>
        </p:nvSpPr>
        <p:spPr>
          <a:xfrm>
            <a:off x="4927863" y="2322499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Por ejemplo</a:t>
            </a:r>
            <a:r>
              <a:rPr lang="mr-IN" sz="2000" dirty="0" smtClean="0"/>
              <a:t>…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05167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2.3. Metadatos, Fuentes y Diccionario de una fuente de datos.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09892" y="674182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6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¿</a:t>
            </a:r>
            <a:r>
              <a:rPr lang="es-ES_tradnl" sz="36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Para qu</a:t>
            </a:r>
            <a:r>
              <a:rPr lang="es-ES_tradnl" sz="36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é un d</a:t>
            </a:r>
            <a:r>
              <a:rPr lang="es-ES_tradnl" sz="36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iccionario?</a:t>
            </a:r>
            <a:endParaRPr lang="es-ES_tradnl" sz="36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9144000" cy="2546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23" y="4843872"/>
            <a:ext cx="863978" cy="863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3701" y="4823833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800" dirty="0" smtClean="0"/>
              <a:t>¿</a:t>
            </a:r>
            <a:r>
              <a:rPr lang="es-ES_tradnl" sz="1800" dirty="0" err="1" smtClean="0"/>
              <a:t>Qu</a:t>
            </a:r>
            <a:r>
              <a:rPr lang="es-ES" sz="1800" dirty="0" smtClean="0"/>
              <a:t>é significa la columna ¨</a:t>
            </a:r>
            <a:r>
              <a:rPr lang="es-ES" sz="1800" dirty="0" err="1" smtClean="0"/>
              <a:t>ee</a:t>
            </a:r>
            <a:r>
              <a:rPr lang="es-ES" sz="1800" dirty="0" smtClean="0"/>
              <a:t>: MP¨ ?</a:t>
            </a:r>
            <a:endParaRPr lang="es-ES_tradnl" sz="1800" dirty="0"/>
          </a:p>
        </p:txBody>
      </p:sp>
      <p:sp>
        <p:nvSpPr>
          <p:cNvPr id="8" name="Rectangle 7"/>
          <p:cNvSpPr/>
          <p:nvPr/>
        </p:nvSpPr>
        <p:spPr>
          <a:xfrm>
            <a:off x="5257800" y="3683000"/>
            <a:ext cx="1130300" cy="801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/>
          <p:cNvSpPr/>
          <p:nvPr/>
        </p:nvSpPr>
        <p:spPr>
          <a:xfrm>
            <a:off x="131781" y="5955268"/>
            <a:ext cx="8707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http://</a:t>
            </a:r>
            <a:r>
              <a:rPr lang="es-ES_tradnl" dirty="0" err="1"/>
              <a:t>datosabiertos.gob.pe</a:t>
            </a:r>
            <a:r>
              <a:rPr lang="es-ES_tradnl" dirty="0"/>
              <a:t>/</a:t>
            </a:r>
            <a:r>
              <a:rPr lang="es-ES_tradnl" dirty="0" err="1"/>
              <a:t>dataset</a:t>
            </a:r>
            <a:r>
              <a:rPr lang="es-ES_tradnl" dirty="0"/>
              <a:t>/evaluaci%C3%B3n-censal-de-estudiantes-2015/</a:t>
            </a:r>
            <a:r>
              <a:rPr lang="es-ES_tradnl" dirty="0" err="1"/>
              <a:t>resource</a:t>
            </a:r>
            <a:r>
              <a:rPr lang="es-ES_tradnl" dirty="0"/>
              <a:t>/c8843a8c-7aa6-4929-a999-d835640290ba#{}</a:t>
            </a:r>
          </a:p>
        </p:txBody>
      </p:sp>
    </p:spTree>
    <p:extLst>
      <p:ext uri="{BB962C8B-B14F-4D97-AF65-F5344CB8AC3E}">
        <p14:creationId xmlns:p14="http://schemas.microsoft.com/office/powerpoint/2010/main" val="155652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666539" y="209956"/>
            <a:ext cx="5192220" cy="42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Clr>
                <a:srgbClr val="F7B600"/>
              </a:buClr>
              <a:buSzPct val="25000"/>
            </a:pPr>
            <a:r>
              <a:rPr lang="es-VE" sz="1200" dirty="0">
                <a:solidFill>
                  <a:srgbClr val="F7B600"/>
                </a:solidFill>
                <a:latin typeface="Montserrat"/>
                <a:ea typeface="Montserrat"/>
                <a:cs typeface="Montserrat"/>
                <a:sym typeface="Montserrat"/>
              </a:rPr>
              <a:t>Lección 2.3. Metadatos, Fuentes y Diccionario de una fuente de datos.</a:t>
            </a:r>
            <a:endParaRPr lang="es-VE" sz="1200" i="0" u="none" strike="noStrike" cap="none" dirty="0">
              <a:solidFill>
                <a:srgbClr val="F7B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Shape 395" descr="isotipo codeacadem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81" y="126082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209892" y="674182"/>
            <a:ext cx="7348194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_tradnl" sz="3200" dirty="0" smtClean="0">
                <a:solidFill>
                  <a:srgbClr val="F7B600"/>
                </a:solidFill>
                <a:latin typeface="Raleway"/>
                <a:ea typeface="Raleway"/>
                <a:cs typeface="Raleway"/>
                <a:sym typeface="Raleway"/>
              </a:rPr>
              <a:t>Entender el significado de las columnas</a:t>
            </a:r>
            <a:endParaRPr lang="es-ES_tradnl" sz="3200" b="0" i="0" u="none" strike="noStrike" cap="none" dirty="0">
              <a:solidFill>
                <a:srgbClr val="F7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1" y="1790700"/>
            <a:ext cx="8648700" cy="3568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8800" y="3759201"/>
            <a:ext cx="8280400" cy="215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501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250</Words>
  <Application>Microsoft Macintosh PowerPoint</Application>
  <PresentationFormat>On-screen Show (4:3)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Montserrat</vt:lpstr>
      <vt:lpstr>Raleway</vt:lpstr>
      <vt:lpstr>Arial</vt:lpstr>
      <vt:lpstr>Office Theme</vt:lpstr>
      <vt:lpstr>PowerPoint Presentation</vt:lpstr>
      <vt:lpstr>Lección 2.3. Metadatos, Fuentes y Diccionario de una fuente de datos.</vt:lpstr>
      <vt:lpstr>Lección 2.3. Metadatos, Fuentes y Diccionario de una fuente de datos.</vt:lpstr>
      <vt:lpstr>Lección 2.3. Metadatos, Fuentes y Diccionario de una fuente de datos.</vt:lpstr>
      <vt:lpstr>Lección 2.3. Metadatos, Fuentes y Diccionario de una fuente de datos.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Marines Plaza</dc:creator>
  <cp:lastModifiedBy>Microsoft Office User</cp:lastModifiedBy>
  <cp:revision>65</cp:revision>
  <cp:lastPrinted>2017-07-24T19:26:08Z</cp:lastPrinted>
  <dcterms:modified xsi:type="dcterms:W3CDTF">2017-08-02T17:00:40Z</dcterms:modified>
</cp:coreProperties>
</file>